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  <p:sldMasterId id="2147483685" r:id="rId3"/>
    <p:sldMasterId id="2147483691" r:id="rId4"/>
    <p:sldMasterId id="2147483695" r:id="rId5"/>
    <p:sldMasterId id="2147483701" r:id="rId6"/>
    <p:sldMasterId id="2147483704" r:id="rId7"/>
    <p:sldMasterId id="2147483707" r:id="rId8"/>
    <p:sldMasterId id="2147483711" r:id="rId9"/>
  </p:sldMasterIdLst>
  <p:notesMasterIdLst>
    <p:notesMasterId r:id="rId19"/>
  </p:notesMasterIdLst>
  <p:handoutMasterIdLst>
    <p:handoutMasterId r:id="rId20"/>
  </p:handoutMasterIdLst>
  <p:sldIdLst>
    <p:sldId id="407" r:id="rId10"/>
    <p:sldId id="404" r:id="rId11"/>
    <p:sldId id="414" r:id="rId12"/>
    <p:sldId id="422" r:id="rId13"/>
    <p:sldId id="424" r:id="rId14"/>
    <p:sldId id="425" r:id="rId15"/>
    <p:sldId id="426" r:id="rId16"/>
    <p:sldId id="427" r:id="rId17"/>
    <p:sldId id="423" r:id="rId18"/>
  </p:sldIdLst>
  <p:sldSz cx="9144000" cy="6858000" type="screen4x3"/>
  <p:notesSz cx="6794500" cy="99314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4292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7" pos="68">
          <p15:clr>
            <a:srgbClr val="A4A3A4"/>
          </p15:clr>
        </p15:guide>
        <p15:guide id="8" pos="5647">
          <p15:clr>
            <a:srgbClr val="A4A3A4"/>
          </p15:clr>
        </p15:guide>
        <p15:guide id="12" orient="horz" pos="2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чин Владимир Олегович" initials="СВО" lastIdx="2" clrIdx="0"/>
  <p:cmAuthor id="1" name="Недошивина Ольга Павловна" initials="НОП" lastIdx="4" clrIdx="1"/>
  <p:cmAuthor id="2" name="Сечин" initials="В.О." lastIdx="1" clrIdx="2"/>
  <p:cmAuthor id="3" name="Козлова Наталья Васильевна" initials="КНВ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DF3"/>
    <a:srgbClr val="D4D5D0"/>
    <a:srgbClr val="FFFFDD"/>
    <a:srgbClr val="F7FAE2"/>
    <a:srgbClr val="FE9154"/>
    <a:srgbClr val="FEA776"/>
    <a:srgbClr val="B6E7FF"/>
    <a:srgbClr val="EAF4DC"/>
    <a:srgbClr val="E4E4E4"/>
    <a:srgbClr val="DEE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30" autoAdjust="0"/>
    <p:restoredTop sz="94434" autoAdjust="0"/>
  </p:normalViewPr>
  <p:slideViewPr>
    <p:cSldViewPr>
      <p:cViewPr>
        <p:scale>
          <a:sx n="114" d="100"/>
          <a:sy n="114" d="100"/>
        </p:scale>
        <p:origin x="-102" y="-72"/>
      </p:cViewPr>
      <p:guideLst>
        <p:guide orient="horz" pos="4292"/>
        <p:guide orient="horz" pos="4110"/>
        <p:guide orient="horz" pos="211"/>
        <p:guide pos="68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-996" y="-90"/>
      </p:cViewPr>
      <p:guideLst>
        <p:guide orient="horz" pos="3110"/>
        <p:guide orient="horz" pos="3128"/>
        <p:guide pos="2142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072" cy="496571"/>
          </a:xfrm>
          <a:prstGeom prst="rect">
            <a:avLst/>
          </a:prstGeom>
        </p:spPr>
        <p:txBody>
          <a:bodyPr vert="horz" lIns="91206" tIns="45603" rIns="91206" bIns="456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846" y="0"/>
            <a:ext cx="2944072" cy="496571"/>
          </a:xfrm>
          <a:prstGeom prst="rect">
            <a:avLst/>
          </a:prstGeom>
        </p:spPr>
        <p:txBody>
          <a:bodyPr vert="horz" lIns="91206" tIns="45603" rIns="91206" bIns="45603" rtlCol="0"/>
          <a:lstStyle>
            <a:lvl1pPr algn="r">
              <a:defRPr sz="1200"/>
            </a:lvl1pPr>
          </a:lstStyle>
          <a:p>
            <a:fld id="{CC89C0C8-D61E-4D3A-8BB7-8FDE9247393E}" type="datetimeFigureOut">
              <a:rPr lang="ru-RU" smtClean="0"/>
              <a:pPr/>
              <a:t>24.06.2016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3239"/>
            <a:ext cx="2944072" cy="496571"/>
          </a:xfrm>
          <a:prstGeom prst="rect">
            <a:avLst/>
          </a:prstGeom>
        </p:spPr>
        <p:txBody>
          <a:bodyPr vert="horz" lIns="91206" tIns="45603" rIns="91206" bIns="456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846" y="9433239"/>
            <a:ext cx="2944072" cy="496571"/>
          </a:xfrm>
          <a:prstGeom prst="rect">
            <a:avLst/>
          </a:prstGeom>
        </p:spPr>
        <p:txBody>
          <a:bodyPr vert="horz" lIns="91206" tIns="45603" rIns="91206" bIns="45603" rtlCol="0" anchor="b"/>
          <a:lstStyle>
            <a:lvl1pPr algn="r">
              <a:defRPr sz="1200"/>
            </a:lvl1pPr>
          </a:lstStyle>
          <a:p>
            <a:fld id="{F2BFDC81-0D22-4237-A2AF-4414A42DF1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19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4" cy="496571"/>
          </a:xfrm>
          <a:prstGeom prst="rect">
            <a:avLst/>
          </a:prstGeom>
        </p:spPr>
        <p:txBody>
          <a:bodyPr vert="horz" lIns="91206" tIns="45603" rIns="91206" bIns="4560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4" cy="496571"/>
          </a:xfrm>
          <a:prstGeom prst="rect">
            <a:avLst/>
          </a:prstGeom>
        </p:spPr>
        <p:txBody>
          <a:bodyPr vert="horz" lIns="91206" tIns="45603" rIns="91206" bIns="45603" rtlCol="0"/>
          <a:lstStyle>
            <a:lvl1pPr algn="r">
              <a:defRPr sz="1200"/>
            </a:lvl1pPr>
          </a:lstStyle>
          <a:p>
            <a:fld id="{EF653B42-29F0-4AA7-A438-4293C479E33F}" type="datetimeFigureOut">
              <a:rPr lang="ru-RU" smtClean="0"/>
              <a:pPr/>
              <a:t>24.06.2016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06" tIns="45603" rIns="91206" bIns="456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8"/>
            <a:ext cx="5435600" cy="4469129"/>
          </a:xfrm>
          <a:prstGeom prst="rect">
            <a:avLst/>
          </a:prstGeom>
        </p:spPr>
        <p:txBody>
          <a:bodyPr vert="horz" lIns="91206" tIns="45603" rIns="91206" bIns="456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4" cy="496571"/>
          </a:xfrm>
          <a:prstGeom prst="rect">
            <a:avLst/>
          </a:prstGeom>
        </p:spPr>
        <p:txBody>
          <a:bodyPr vert="horz" lIns="91206" tIns="45603" rIns="91206" bIns="4560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4" cy="496571"/>
          </a:xfrm>
          <a:prstGeom prst="rect">
            <a:avLst/>
          </a:prstGeom>
        </p:spPr>
        <p:txBody>
          <a:bodyPr vert="horz" lIns="91206" tIns="45603" rIns="91206" bIns="45603" rtlCol="0" anchor="b"/>
          <a:lstStyle>
            <a:lvl1pPr algn="r">
              <a:defRPr sz="1200"/>
            </a:lvl1pPr>
          </a:lstStyle>
          <a:p>
            <a:fld id="{1DC321C3-C6E8-4E14-B5AD-C4025BA2F1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45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D4EA2-E4B4-4BAB-8C94-679144A055EE}" type="slidenum">
              <a:rPr lang="en-HK" smtClean="0">
                <a:solidFill>
                  <a:prstClr val="black"/>
                </a:solidFill>
              </a:rPr>
              <a:pPr/>
              <a:t>1</a:t>
            </a:fld>
            <a:endParaRPr lang="en-HK" dirty="0" smtClean="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99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ACA134-FBCD-4386-A23E-E8CAD991183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8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7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9.em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oleObject" Target="../embeddings/oleObject5.bin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tags" Target="../tags/tag1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4.xml"/><Relationship Id="rId15" Type="http://schemas.openxmlformats.org/officeDocument/2006/relationships/oleObject" Target="../embeddings/oleObject6.bin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20.jpe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1.xml"/><Relationship Id="rId7" Type="http://schemas.openxmlformats.org/officeDocument/2006/relationships/image" Target="../media/image19.emf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7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.bin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19.emf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oleObject" Target="../embeddings/oleObject14.bin"/><Relationship Id="rId2" Type="http://schemas.openxmlformats.org/officeDocument/2006/relationships/tags" Target="../tags/tag34.xml"/><Relationship Id="rId1" Type="http://schemas.openxmlformats.org/officeDocument/2006/relationships/vmlDrawing" Target="../drawings/vmlDrawing13.vml"/><Relationship Id="rId6" Type="http://schemas.openxmlformats.org/officeDocument/2006/relationships/tags" Target="../tags/tag38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37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20.jpe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4.xml"/><Relationship Id="rId7" Type="http://schemas.openxmlformats.org/officeDocument/2006/relationships/image" Target="../media/image19.emf"/><Relationship Id="rId2" Type="http://schemas.openxmlformats.org/officeDocument/2006/relationships/tags" Target="../tags/tag4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4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7.jpeg"/><Relationship Id="rId2" Type="http://schemas.openxmlformats.org/officeDocument/2006/relationships/tags" Target="../tags/tag4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9.emf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oleObject" Target="../embeddings/oleObject20.bin"/><Relationship Id="rId2" Type="http://schemas.openxmlformats.org/officeDocument/2006/relationships/tags" Target="../tags/tag52.xml"/><Relationship Id="rId1" Type="http://schemas.openxmlformats.org/officeDocument/2006/relationships/vmlDrawing" Target="../drawings/vmlDrawing18.vml"/><Relationship Id="rId6" Type="http://schemas.openxmlformats.org/officeDocument/2006/relationships/tags" Target="../tags/tag56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55.xml"/><Relationship Id="rId15" Type="http://schemas.openxmlformats.org/officeDocument/2006/relationships/oleObject" Target="../embeddings/oleObject21.bin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20.jpe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2.xml"/><Relationship Id="rId7" Type="http://schemas.openxmlformats.org/officeDocument/2006/relationships/image" Target="../media/image19.emf"/><Relationship Id="rId2" Type="http://schemas.openxmlformats.org/officeDocument/2006/relationships/tags" Target="../tags/tag6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19.emf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oleObject" Target="../embeddings/oleObject24.bin"/><Relationship Id="rId2" Type="http://schemas.openxmlformats.org/officeDocument/2006/relationships/tags" Target="../tags/tag67.xml"/><Relationship Id="rId1" Type="http://schemas.openxmlformats.org/officeDocument/2006/relationships/vmlDrawing" Target="../drawings/vmlDrawing21.vml"/><Relationship Id="rId6" Type="http://schemas.openxmlformats.org/officeDocument/2006/relationships/tags" Target="../tags/tag71.xml"/><Relationship Id="rId11" Type="http://schemas.openxmlformats.org/officeDocument/2006/relationships/slideMaster" Target="../slideMasters/slideMaster7.xml"/><Relationship Id="rId5" Type="http://schemas.openxmlformats.org/officeDocument/2006/relationships/tags" Target="../tags/tag70.xml"/><Relationship Id="rId15" Type="http://schemas.openxmlformats.org/officeDocument/2006/relationships/oleObject" Target="../embeddings/oleObject25.bin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20.jpe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7.xml"/><Relationship Id="rId7" Type="http://schemas.openxmlformats.org/officeDocument/2006/relationships/image" Target="../media/image19.emf"/><Relationship Id="rId2" Type="http://schemas.openxmlformats.org/officeDocument/2006/relationships/tags" Target="../tags/tag7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6.bin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7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19.emf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oleObject" Target="../embeddings/oleObject28.bin"/><Relationship Id="rId2" Type="http://schemas.openxmlformats.org/officeDocument/2006/relationships/tags" Target="../tags/tag82.xml"/><Relationship Id="rId1" Type="http://schemas.openxmlformats.org/officeDocument/2006/relationships/vmlDrawing" Target="../drawings/vmlDrawing24.vml"/><Relationship Id="rId6" Type="http://schemas.openxmlformats.org/officeDocument/2006/relationships/tags" Target="../tags/tag86.xml"/><Relationship Id="rId11" Type="http://schemas.openxmlformats.org/officeDocument/2006/relationships/slideMaster" Target="../slideMasters/slideMaster8.xml"/><Relationship Id="rId5" Type="http://schemas.openxmlformats.org/officeDocument/2006/relationships/tags" Target="../tags/tag85.xml"/><Relationship Id="rId15" Type="http://schemas.openxmlformats.org/officeDocument/2006/relationships/oleObject" Target="../embeddings/oleObject29.bin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20.jpe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2.xml"/><Relationship Id="rId7" Type="http://schemas.openxmlformats.org/officeDocument/2006/relationships/image" Target="../media/image19.emf"/><Relationship Id="rId2" Type="http://schemas.openxmlformats.org/officeDocument/2006/relationships/tags" Target="../tags/tag9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9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BRF-91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35" y="3847538"/>
            <a:ext cx="3472469" cy="301046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054971"/>
            <a:ext cx="7772400" cy="2562229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6229"/>
            <a:ext cx="7772400" cy="80225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2" name="Picture 10" descr="SBRF-912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35" y="4077072"/>
            <a:ext cx="3472469" cy="2780927"/>
          </a:xfrm>
          <a:prstGeom prst="rect">
            <a:avLst/>
          </a:prstGeom>
        </p:spPr>
      </p:pic>
      <p:cxnSp>
        <p:nvCxnSpPr>
          <p:cNvPr id="14" name="Straight Connector 9"/>
          <p:cNvCxnSpPr/>
          <p:nvPr userDrawn="1"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97164"/>
            <a:ext cx="5325979" cy="7691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232" y="6093297"/>
            <a:ext cx="774460" cy="705679"/>
          </a:xfrm>
          <a:prstGeom prst="rect">
            <a:avLst/>
          </a:prstGeom>
        </p:spPr>
      </p:pic>
      <p:pic>
        <p:nvPicPr>
          <p:cNvPr id="6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184651"/>
            <a:ext cx="2152435" cy="5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7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470902"/>
              </p:ext>
            </p:extLst>
          </p:nvPr>
        </p:nvGraphicFramePr>
        <p:xfrm>
          <a:off x="1472" y="187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" y="187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3" descr="Сбербанк России. Всегда рядом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8023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49939" y="237863"/>
            <a:ext cx="6830242" cy="292388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" y="656820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34816" y="1389063"/>
            <a:ext cx="8713177" cy="1080502"/>
          </a:xfrm>
          <a:noFill/>
        </p:spPr>
        <p:txBody>
          <a:bodyPr wrap="square" lIns="97740" tIns="48870" rIns="97740" bIns="48870" rtlCol="0">
            <a:spAutoFit/>
          </a:bodyPr>
          <a:lstStyle>
            <a:lvl1pPr>
              <a:defRPr lang="en-US" sz="1100" kern="1200" smtClean="0"/>
            </a:lvl1pPr>
            <a:lvl2pPr>
              <a:defRPr lang="en-US" sz="1100" kern="1200" smtClean="0">
                <a:ea typeface="+mn-ea"/>
                <a:cs typeface="+mn-cs"/>
              </a:defRPr>
            </a:lvl2pPr>
            <a:lvl3pPr>
              <a:defRPr lang="en-US" sz="1100" kern="1200" smtClean="0">
                <a:ea typeface="+mn-ea"/>
                <a:cs typeface="+mn-cs"/>
              </a:defRPr>
            </a:lvl3pPr>
            <a:lvl4pPr>
              <a:defRPr lang="en-US" sz="1100" kern="1200" smtClean="0">
                <a:ea typeface="+mn-ea"/>
                <a:cs typeface="+mn-cs"/>
              </a:defRPr>
            </a:lvl4pPr>
            <a:lvl5pPr>
              <a:defRPr lang="en-US" sz="1100" kern="1200">
                <a:ea typeface="+mn-ea"/>
                <a:cs typeface="+mn-cs"/>
              </a:defRPr>
            </a:lvl5pPr>
          </a:lstStyle>
          <a:p>
            <a:pPr lvl="0" defTabSz="920931" latinLnBrk="0"/>
            <a:r>
              <a:rPr lang="en-US" dirty="0" smtClean="0"/>
              <a:t>Click to edit Master text styles</a:t>
            </a:r>
          </a:p>
          <a:p>
            <a:pPr marL="190500" lvl="1" indent="-190500" defTabSz="920931" latinLnBrk="0"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381000" lvl="2" indent="-190500" defTabSz="920931" latinLnBrk="0">
              <a:buFont typeface="Arial"/>
            </a:pPr>
            <a:r>
              <a:rPr lang="en-US" dirty="0" smtClean="0"/>
              <a:t>Third level</a:t>
            </a:r>
          </a:p>
          <a:p>
            <a:pPr marL="571500" lvl="3" indent="-190500" defTabSz="920931" latinLnBrk="0">
              <a:buFont typeface="Arial"/>
              <a:buChar char="-"/>
            </a:pPr>
            <a:r>
              <a:rPr lang="en-US" dirty="0" smtClean="0"/>
              <a:t>Fourth level</a:t>
            </a:r>
          </a:p>
          <a:p>
            <a:pPr marL="762000" lvl="4" indent="-190500" defTabSz="920931" latinLnBrk="0">
              <a:buFont typeface="Arial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34816" y="922277"/>
            <a:ext cx="3015762" cy="400110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400" b="1" kern="1200" smtClean="0">
                <a:solidFill>
                  <a:srgbClr val="00B050"/>
                </a:solidFill>
                <a:latin typeface="+mj-lt"/>
              </a:defRPr>
            </a:lvl1pPr>
            <a:lvl2pPr>
              <a:defRPr lang="en-US" sz="1200" kern="1200" smtClean="0">
                <a:solidFill>
                  <a:srgbClr val="00B050"/>
                </a:solidFill>
                <a:ea typeface="+mn-ea"/>
                <a:cs typeface="+mn-cs"/>
              </a:defRPr>
            </a:lvl2pPr>
            <a:lvl3pPr>
              <a:defRPr lang="en-US" sz="1000" kern="1200" smtClean="0">
                <a:solidFill>
                  <a:schemeClr val="accent2"/>
                </a:solidFill>
                <a:ea typeface="+mn-ea"/>
                <a:cs typeface="+mn-cs"/>
              </a:defRPr>
            </a:lvl3pPr>
            <a:lvl4pPr>
              <a:defRPr lang="en-US" sz="1000" kern="1200" smtClean="0">
                <a:solidFill>
                  <a:schemeClr val="accent2"/>
                </a:solidFill>
                <a:ea typeface="+mn-ea"/>
                <a:cs typeface="+mn-cs"/>
              </a:defRPr>
            </a:lvl4pPr>
            <a:lvl5pPr>
              <a:defRPr lang="en-US" sz="1000" kern="1200">
                <a:solidFill>
                  <a:schemeClr val="accent2"/>
                </a:solidFill>
                <a:ea typeface="+mn-ea"/>
                <a:cs typeface="+mn-cs"/>
              </a:defRPr>
            </a:lvl5pPr>
          </a:lstStyle>
          <a:p>
            <a:pPr lvl="0" defTabSz="921855" latinLnBrk="0">
              <a:spcBef>
                <a:spcPts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marL="0" lvl="1" indent="0" defTabSz="921855" latinLnBrk="0">
              <a:spcBef>
                <a:spcPts val="0"/>
              </a:spcBef>
              <a:buNone/>
            </a:pPr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9982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92" y="102266"/>
            <a:ext cx="185402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8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" y="591065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8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" y="6676591"/>
            <a:ext cx="8892000" cy="12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87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9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6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6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1" y="2729270"/>
            <a:ext cx="5036084" cy="482440"/>
          </a:xfrm>
        </p:spPr>
        <p:txBody>
          <a:bodyPr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86" y="5223806"/>
            <a:ext cx="1788304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6907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D21E-531C-4A91-9D0B-B03631C54D2C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469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577" y="4407456"/>
            <a:ext cx="7771995" cy="59939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577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0344" indent="0">
              <a:buNone/>
              <a:defRPr sz="1800"/>
            </a:lvl2pPr>
            <a:lvl3pPr marL="920773" indent="0">
              <a:buNone/>
              <a:defRPr sz="1600"/>
            </a:lvl3pPr>
            <a:lvl4pPr marL="1381166" indent="0">
              <a:buNone/>
              <a:defRPr sz="1400"/>
            </a:lvl4pPr>
            <a:lvl5pPr marL="1841555" indent="0">
              <a:buNone/>
              <a:defRPr sz="1400"/>
            </a:lvl5pPr>
            <a:lvl6pPr marL="2301946" indent="0">
              <a:buNone/>
              <a:defRPr sz="1400"/>
            </a:lvl6pPr>
            <a:lvl7pPr marL="2762337" indent="0">
              <a:buNone/>
              <a:defRPr sz="1400"/>
            </a:lvl7pPr>
            <a:lvl8pPr marL="3222727" indent="0">
              <a:buNone/>
              <a:defRPr sz="1400"/>
            </a:lvl8pPr>
            <a:lvl9pPr marL="368311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19981-FB53-4200-8910-3FCCF9EDC72D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99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2179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5480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68B8-904A-490B-B590-A2244EA8F474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09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1139509"/>
            <a:ext cx="8230410" cy="27776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816" y="1535541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344" indent="0">
              <a:buNone/>
              <a:defRPr sz="2000" b="1"/>
            </a:lvl2pPr>
            <a:lvl3pPr marL="920773" indent="0">
              <a:buNone/>
              <a:defRPr sz="1800" b="1"/>
            </a:lvl3pPr>
            <a:lvl4pPr marL="1381166" indent="0">
              <a:buNone/>
              <a:defRPr sz="1600" b="1"/>
            </a:lvl4pPr>
            <a:lvl5pPr marL="1841555" indent="0">
              <a:buNone/>
              <a:defRPr sz="1600" b="1"/>
            </a:lvl5pPr>
            <a:lvl6pPr marL="2301946" indent="0">
              <a:buNone/>
              <a:defRPr sz="1600" b="1"/>
            </a:lvl6pPr>
            <a:lvl7pPr marL="2762337" indent="0">
              <a:buNone/>
              <a:defRPr sz="1600" b="1"/>
            </a:lvl7pPr>
            <a:lvl8pPr marL="3222727" indent="0">
              <a:buNone/>
              <a:defRPr sz="1600" b="1"/>
            </a:lvl8pPr>
            <a:lvl9pPr marL="36831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816" y="2175319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703" y="1535541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0344" indent="0">
              <a:buNone/>
              <a:defRPr sz="2000" b="1"/>
            </a:lvl2pPr>
            <a:lvl3pPr marL="920773" indent="0">
              <a:buNone/>
              <a:defRPr sz="1800" b="1"/>
            </a:lvl3pPr>
            <a:lvl4pPr marL="1381166" indent="0">
              <a:buNone/>
              <a:defRPr sz="1600" b="1"/>
            </a:lvl4pPr>
            <a:lvl5pPr marL="1841555" indent="0">
              <a:buNone/>
              <a:defRPr sz="1600" b="1"/>
            </a:lvl5pPr>
            <a:lvl6pPr marL="2301946" indent="0">
              <a:buNone/>
              <a:defRPr sz="1600" b="1"/>
            </a:lvl6pPr>
            <a:lvl7pPr marL="2762337" indent="0">
              <a:buNone/>
              <a:defRPr sz="1600" b="1"/>
            </a:lvl7pPr>
            <a:lvl8pPr marL="3222727" indent="0">
              <a:buNone/>
              <a:defRPr sz="1600" b="1"/>
            </a:lvl8pPr>
            <a:lvl9pPr marL="36831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703" y="2175319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6768-60A8-4C12-9433-BD3CCD0945A0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633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1C3FD-2C65-4BC9-80E8-D50CE40597DE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60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5B35A-683C-4C6D-9624-7EF1DF4AF350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23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50" y="1700809"/>
            <a:ext cx="2948006" cy="4153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85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95" y="1142708"/>
            <a:ext cx="3008044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990" y="273745"/>
            <a:ext cx="5112217" cy="585213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95" y="1435095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0344" indent="0">
              <a:buNone/>
              <a:defRPr sz="1200"/>
            </a:lvl2pPr>
            <a:lvl3pPr marL="920773" indent="0">
              <a:buNone/>
              <a:defRPr sz="1000"/>
            </a:lvl3pPr>
            <a:lvl4pPr marL="1381166" indent="0">
              <a:buNone/>
              <a:defRPr sz="900"/>
            </a:lvl4pPr>
            <a:lvl5pPr marL="1841555" indent="0">
              <a:buNone/>
              <a:defRPr sz="900"/>
            </a:lvl5pPr>
            <a:lvl6pPr marL="2301946" indent="0">
              <a:buNone/>
              <a:defRPr sz="900"/>
            </a:lvl6pPr>
            <a:lvl7pPr marL="2762337" indent="0">
              <a:buNone/>
              <a:defRPr sz="900"/>
            </a:lvl7pPr>
            <a:lvl8pPr marL="3222727" indent="0">
              <a:buNone/>
              <a:defRPr sz="900"/>
            </a:lvl8pPr>
            <a:lvl9pPr marL="36831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6D5D4-AB63-4989-AD55-C5B02D156363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656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544" y="5075462"/>
            <a:ext cx="5486400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544" y="612265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0344" indent="0">
              <a:buNone/>
              <a:defRPr sz="2900"/>
            </a:lvl2pPr>
            <a:lvl3pPr marL="920773" indent="0">
              <a:buNone/>
              <a:defRPr sz="2400"/>
            </a:lvl3pPr>
            <a:lvl4pPr marL="1381166" indent="0">
              <a:buNone/>
              <a:defRPr sz="2000"/>
            </a:lvl4pPr>
            <a:lvl5pPr marL="1841555" indent="0">
              <a:buNone/>
              <a:defRPr sz="2000"/>
            </a:lvl5pPr>
            <a:lvl6pPr marL="2301946" indent="0">
              <a:buNone/>
              <a:defRPr sz="2000"/>
            </a:lvl6pPr>
            <a:lvl7pPr marL="2762337" indent="0">
              <a:buNone/>
              <a:defRPr sz="2000"/>
            </a:lvl7pPr>
            <a:lvl8pPr marL="3222727" indent="0">
              <a:buNone/>
              <a:defRPr sz="2000"/>
            </a:lvl8pPr>
            <a:lvl9pPr marL="3683115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5"/>
          </a:xfrm>
        </p:spPr>
        <p:txBody>
          <a:bodyPr/>
          <a:lstStyle>
            <a:lvl1pPr marL="0" indent="0">
              <a:buNone/>
              <a:defRPr sz="1400"/>
            </a:lvl1pPr>
            <a:lvl2pPr marL="460344" indent="0">
              <a:buNone/>
              <a:defRPr sz="1200"/>
            </a:lvl2pPr>
            <a:lvl3pPr marL="920773" indent="0">
              <a:buNone/>
              <a:defRPr sz="1000"/>
            </a:lvl3pPr>
            <a:lvl4pPr marL="1381166" indent="0">
              <a:buNone/>
              <a:defRPr sz="900"/>
            </a:lvl4pPr>
            <a:lvl5pPr marL="1841555" indent="0">
              <a:buNone/>
              <a:defRPr sz="900"/>
            </a:lvl5pPr>
            <a:lvl6pPr marL="2301946" indent="0">
              <a:buNone/>
              <a:defRPr sz="900"/>
            </a:lvl6pPr>
            <a:lvl7pPr marL="2762337" indent="0">
              <a:buNone/>
              <a:defRPr sz="900"/>
            </a:lvl7pPr>
            <a:lvl8pPr marL="3222727" indent="0">
              <a:buNone/>
              <a:defRPr sz="900"/>
            </a:lvl8pPr>
            <a:lvl9pPr marL="36831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2CB39-0E47-4FE1-91C9-3576BCD73E67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19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7B4E4-0E3A-4AB8-80A2-8B50CF25A55E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042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66104" y="379020"/>
            <a:ext cx="277768" cy="2858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488" y="379020"/>
            <a:ext cx="4989109" cy="2858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B7DE-561C-48E6-8365-CC49DB72D9BC}" type="slidenum">
              <a:rPr lang="ru-RU"/>
              <a:pPr>
                <a:defRPr/>
              </a:pPr>
              <a:t>‹#›</a:t>
            </a:fld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2517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915280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8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4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51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6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8" y="5027671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81148662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9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8" y="5027672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8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988433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9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3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20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9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2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1" y="2729271"/>
            <a:ext cx="5036084" cy="507831"/>
          </a:xfrm>
        </p:spPr>
        <p:txBody>
          <a:bodyPr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86" y="5223702"/>
            <a:ext cx="1788304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153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81" y="388739"/>
            <a:ext cx="8261194" cy="292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3" y="1406526"/>
            <a:ext cx="8274799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44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5116667"/>
              </p:ext>
            </p:extLst>
          </p:nvPr>
        </p:nvGraphicFramePr>
        <p:xfrm>
          <a:off x="1511" y="1852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" y="1852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ctionTitle"/>
          <p:cNvSpPr>
            <a:spLocks noGrp="1"/>
          </p:cNvSpPr>
          <p:nvPr>
            <p:ph type="body" sz="quarter" idx="11"/>
          </p:nvPr>
        </p:nvSpPr>
        <p:spPr>
          <a:xfrm>
            <a:off x="3039717" y="2934403"/>
            <a:ext cx="5664526" cy="892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9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432686" y="2934431"/>
            <a:ext cx="2306456" cy="446276"/>
          </a:xfrm>
        </p:spPr>
        <p:txBody>
          <a:bodyPr/>
          <a:lstStyle>
            <a:lvl1pPr marL="0" indent="0" algn="r">
              <a:buNone/>
              <a:defRPr sz="29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#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2889186" y="2860139"/>
            <a:ext cx="0" cy="1064029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330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576250"/>
              </p:ext>
            </p:extLst>
          </p:nvPr>
        </p:nvGraphicFramePr>
        <p:xfrm>
          <a:off x="2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1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93465" y="2760063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93465" y="4233968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/>
        </p:nvSpPr>
        <p:spPr bwMode="auto">
          <a:xfrm>
            <a:off x="2993475" y="5027683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54" descr="Sberbank_russian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/>
        </p:nvSpPr>
        <p:spPr bwMode="auto">
          <a:xfrm>
            <a:off x="2993475" y="5027684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1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BRF-911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1"/>
          <a:stretch/>
        </p:blipFill>
        <p:spPr>
          <a:xfrm>
            <a:off x="107504" y="2002186"/>
            <a:ext cx="3314328" cy="3659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34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5585372"/>
              </p:ext>
            </p:extLst>
          </p:nvPr>
        </p:nvGraphicFramePr>
        <p:xfrm>
          <a:off x="2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8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498" y="209653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92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7547945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8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4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51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6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8" y="5027671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04254941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39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8" y="5027672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7871799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3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3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3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9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5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91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8351" y="2729271"/>
            <a:ext cx="5036084" cy="507831"/>
          </a:xfrm>
        </p:spPr>
        <p:txBody>
          <a:bodyPr anchor="t"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419986" y="5223702"/>
            <a:ext cx="1788304" cy="430887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602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81" y="388739"/>
            <a:ext cx="8261194" cy="292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3" y="1406526"/>
            <a:ext cx="8274799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3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1183059"/>
              </p:ext>
            </p:extLst>
          </p:nvPr>
        </p:nvGraphicFramePr>
        <p:xfrm>
          <a:off x="1511" y="1852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" y="1852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ctionTitle"/>
          <p:cNvSpPr>
            <a:spLocks noGrp="1"/>
          </p:cNvSpPr>
          <p:nvPr>
            <p:ph type="body" sz="quarter" idx="11"/>
          </p:nvPr>
        </p:nvSpPr>
        <p:spPr>
          <a:xfrm>
            <a:off x="3039717" y="2934403"/>
            <a:ext cx="5664526" cy="892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9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432686" y="2934431"/>
            <a:ext cx="2306456" cy="446276"/>
          </a:xfrm>
        </p:spPr>
        <p:txBody>
          <a:bodyPr/>
          <a:lstStyle>
            <a:lvl1pPr marL="0" indent="0" algn="r">
              <a:buNone/>
              <a:defRPr sz="29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Section #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2889186" y="2860139"/>
            <a:ext cx="0" cy="1064029"/>
          </a:xfrm>
          <a:prstGeom prst="line">
            <a:avLst/>
          </a:prstGeom>
          <a:noFill/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7304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5326465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8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47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2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92165001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9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2162805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6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1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37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4992198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4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47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2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366592558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5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3047777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2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1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RF-91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54" y="1988841"/>
            <a:ext cx="2692794" cy="3557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49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3508973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8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1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54" descr="Sberbank_russian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2993465" y="2760047"/>
            <a:ext cx="524828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ru-RU" sz="3200" noProof="0" dirty="0" smtClean="0">
                <a:solidFill>
                  <a:schemeClr val="bg1"/>
                </a:solidFill>
              </a:defRPr>
            </a:lvl1pPr>
          </a:lstStyle>
          <a:p>
            <a:pPr lvl="0" defTabSz="914573"/>
            <a:r>
              <a:rPr lang="en-US" noProof="0" dirty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993465" y="4233952"/>
            <a:ext cx="4577670" cy="2769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lang="ru-RU" sz="1800" b="1" kern="1200" noProof="0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lvl="0" defTabSz="950896" latinLnBrk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1" name="Rectangle 1027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8" name="Object 1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46199610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9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4" descr="Sberbank_russian"/>
          <p:cNvPicPr>
            <a:picLocks noChangeArrowheads="1"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0" y="0"/>
            <a:ext cx="9152100" cy="68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 hidden="1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2993467" y="5027668"/>
            <a:ext cx="53940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ru-RU"/>
            </a:defPPr>
            <a:lvl1pPr marL="0" defTabSz="931977" eaLnBrk="1" latinLnBrk="0" hangingPunct="1">
              <a:defRPr b="1">
                <a:solidFill>
                  <a:srgbClr val="FFFFFF"/>
                </a:solidFill>
                <a:cs typeface="Arial" charset="0"/>
              </a:defRPr>
            </a:lvl1pPr>
            <a:lvl2pPr marL="742950" indent="-285750" defTabSz="914012" eaLnBrk="0" latinLnBrk="0" hangingPunct="0">
              <a:defRPr sz="1000">
                <a:cs typeface="Arial" charset="0"/>
              </a:defRPr>
            </a:lvl2pPr>
            <a:lvl3pPr marL="1143000" indent="-228600" defTabSz="914012" eaLnBrk="0" latinLnBrk="0" hangingPunct="0">
              <a:defRPr sz="1000">
                <a:cs typeface="Arial" charset="0"/>
              </a:defRPr>
            </a:lvl3pPr>
            <a:lvl4pPr marL="1600200" indent="-228600" defTabSz="914012" eaLnBrk="0" latinLnBrk="0" hangingPunct="0">
              <a:defRPr sz="1000">
                <a:cs typeface="Arial" charset="0"/>
              </a:defRPr>
            </a:lvl4pPr>
            <a:lvl5pPr marL="2057400" indent="-228600" defTabSz="914012" eaLnBrk="0" latinLnBrk="0" hangingPunct="0">
              <a:defRPr sz="1000">
                <a:cs typeface="Arial" charset="0"/>
              </a:defRPr>
            </a:lvl5pPr>
            <a:lvl6pPr marL="25146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6pPr>
            <a:lvl7pPr marL="29718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7pPr>
            <a:lvl8pPr marL="34290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8pPr>
            <a:lvl9pPr marL="3886200" indent="-228600" defTabSz="914012" eaLnBrk="0" fontAlgn="base" hangingPunct="0">
              <a:spcBef>
                <a:spcPct val="0"/>
              </a:spcBef>
              <a:spcAft>
                <a:spcPct val="0"/>
              </a:spcAft>
              <a:defRPr sz="1000">
                <a:cs typeface="Arial" charset="0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3549027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491" y="209651"/>
            <a:ext cx="6858405" cy="292388"/>
          </a:xfrm>
        </p:spPr>
        <p:txBody>
          <a:bodyPr anchor="ctr" anchorCtr="0"/>
          <a:lstStyle>
            <a:lvl1pPr>
              <a:defRPr sz="1900"/>
            </a:lvl1pPr>
          </a:lstStyle>
          <a:p>
            <a:endParaRPr lang="en-US" dirty="0"/>
          </a:p>
        </p:txBody>
      </p:sp>
      <p:pic>
        <p:nvPicPr>
          <p:cNvPr id="3" name="Picture 4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6A2E-6470-414E-9BE4-8D73D57A32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7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6456" y="6420898"/>
            <a:ext cx="360040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 lIns="0" tIns="0" rIns="0" bIns="0"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812254"/>
            <a:ext cx="9144000" cy="0"/>
          </a:xfrm>
          <a:prstGeom prst="line">
            <a:avLst/>
          </a:prstGeom>
          <a:ln w="38100">
            <a:solidFill>
              <a:srgbClr val="C6E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3-12-24 at 12.16.45.pn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90" y="1917"/>
            <a:ext cx="2454910" cy="7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1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05F-F702-4108-AB5B-D72A6B738C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0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D57A-09AB-48B3-8F2B-C60FE36FE0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4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5DFD-D80A-4E7E-A5F4-D174A5FB01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C073-641A-44F5-A7E5-1B8C5F5F93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4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072D-BEDD-4A05-B05F-70EDD836A0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002D-02B8-4ED1-A87B-ACB51709BC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91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BRF-911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05" y="1916833"/>
            <a:ext cx="2586884" cy="3538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4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DED8-A828-431B-B70D-C7AE19995F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1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5BF-18AF-4034-B13B-87E22AC8B7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2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021-5D0A-4DD6-9AD7-27C938EF89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8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13 at 18.49.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3719">
            <a:off x="765068" y="2089054"/>
            <a:ext cx="2345175" cy="372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4" y="2130426"/>
            <a:ext cx="5057969" cy="1811471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31" y="4183785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326813"/>
            <a:ext cx="3135454" cy="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73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97164"/>
            <a:ext cx="5325979" cy="769109"/>
          </a:xfrm>
        </p:spPr>
        <p:txBody>
          <a:bodyPr lIns="0" tIns="0" rIns="0" bIns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5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184651"/>
            <a:ext cx="2152435" cy="5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06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805266"/>
            <a:ext cx="778042" cy="105273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97164"/>
            <a:ext cx="5325979" cy="7691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184651"/>
            <a:ext cx="2152435" cy="5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1AD4EB0-CEB3-4892-90AA-400FF97E5AC3}" type="slidenum">
              <a:rPr lang="ru-R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4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58177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34" y="97164"/>
            <a:ext cx="5325979" cy="7691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32" y="6021290"/>
            <a:ext cx="783872" cy="719071"/>
          </a:xfrm>
          <a:prstGeom prst="rect">
            <a:avLst/>
          </a:prstGeom>
        </p:spPr>
      </p:pic>
      <p:pic>
        <p:nvPicPr>
          <p:cNvPr id="6" name="Picture 3" descr="C:\Users\amosova-pn\Desktop\Информация\Амосовой Полине\Бренд\есть\Логотипы\PI_S1\PI_S1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2" y="184651"/>
            <a:ext cx="2152435" cy="5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1AD4EB0-CEB3-4892-90AA-400FF97E5AC3}" type="slidenum">
              <a:rPr lang="ru-RU" sz="14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/>
              <a:t>‹#›</a:t>
            </a:fld>
            <a:endParaRPr lang="ru-RU" sz="1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6.xml"/><Relationship Id="rId7" Type="http://schemas.openxmlformats.org/officeDocument/2006/relationships/vmlDrawing" Target="../drawings/vmlDrawing4.vml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28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9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heme" Target="../theme/theme4.xml"/><Relationship Id="rId7" Type="http://schemas.openxmlformats.org/officeDocument/2006/relationships/tags" Target="../tags/tag2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image" Target="../media/image14.png"/><Relationship Id="rId4" Type="http://schemas.openxmlformats.org/officeDocument/2006/relationships/vmlDrawing" Target="../drawings/vmlDrawing9.vml"/><Relationship Id="rId9" Type="http://schemas.openxmlformats.org/officeDocument/2006/relationships/image" Target="../media/image1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3.xml"/><Relationship Id="rId7" Type="http://schemas.openxmlformats.org/officeDocument/2006/relationships/vmlDrawing" Target="../drawings/vmlDrawing12.vml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5.xml"/><Relationship Id="rId11" Type="http://schemas.openxmlformats.org/officeDocument/2006/relationships/oleObject" Target="../embeddings/oleObject13.bin"/><Relationship Id="rId5" Type="http://schemas.openxmlformats.org/officeDocument/2006/relationships/slideLayout" Target="../slideLayouts/slideLayout35.xml"/><Relationship Id="rId10" Type="http://schemas.openxmlformats.org/officeDocument/2006/relationships/tags" Target="../tags/tag33.xml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32.xml"/><Relationship Id="rId1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heme" Target="../theme/theme6.xml"/><Relationship Id="rId7" Type="http://schemas.openxmlformats.org/officeDocument/2006/relationships/tags" Target="../tags/tag51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ags" Target="../tags/tag50.xml"/><Relationship Id="rId11" Type="http://schemas.openxmlformats.org/officeDocument/2006/relationships/image" Target="../media/image13.png"/><Relationship Id="rId5" Type="http://schemas.openxmlformats.org/officeDocument/2006/relationships/tags" Target="../tags/tag49.xml"/><Relationship Id="rId10" Type="http://schemas.openxmlformats.org/officeDocument/2006/relationships/image" Target="../media/image14.png"/><Relationship Id="rId4" Type="http://schemas.openxmlformats.org/officeDocument/2006/relationships/vmlDrawing" Target="../drawings/vmlDrawing17.vml"/><Relationship Id="rId9" Type="http://schemas.openxmlformats.org/officeDocument/2006/relationships/image" Target="../media/image18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heme" Target="../theme/theme7.xml"/><Relationship Id="rId7" Type="http://schemas.openxmlformats.org/officeDocument/2006/relationships/tags" Target="../tags/tag6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ags" Target="../tags/tag65.xml"/><Relationship Id="rId11" Type="http://schemas.openxmlformats.org/officeDocument/2006/relationships/image" Target="../media/image13.png"/><Relationship Id="rId5" Type="http://schemas.openxmlformats.org/officeDocument/2006/relationships/tags" Target="../tags/tag64.xml"/><Relationship Id="rId10" Type="http://schemas.openxmlformats.org/officeDocument/2006/relationships/image" Target="../media/image14.png"/><Relationship Id="rId4" Type="http://schemas.openxmlformats.org/officeDocument/2006/relationships/vmlDrawing" Target="../drawings/vmlDrawing20.vml"/><Relationship Id="rId9" Type="http://schemas.openxmlformats.org/officeDocument/2006/relationships/image" Target="../media/image18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heme" Target="../theme/theme8.xml"/><Relationship Id="rId7" Type="http://schemas.openxmlformats.org/officeDocument/2006/relationships/tags" Target="../tags/tag8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ags" Target="../tags/tag80.xml"/><Relationship Id="rId11" Type="http://schemas.openxmlformats.org/officeDocument/2006/relationships/image" Target="../media/image13.png"/><Relationship Id="rId5" Type="http://schemas.openxmlformats.org/officeDocument/2006/relationships/tags" Target="../tags/tag79.xml"/><Relationship Id="rId10" Type="http://schemas.openxmlformats.org/officeDocument/2006/relationships/image" Target="../media/image14.png"/><Relationship Id="rId4" Type="http://schemas.openxmlformats.org/officeDocument/2006/relationships/vmlDrawing" Target="../drawings/vmlDrawing23.vml"/><Relationship Id="rId9" Type="http://schemas.openxmlformats.org/officeDocument/2006/relationships/image" Target="../media/image18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630140020"/>
              </p:ext>
            </p:extLst>
          </p:nvPr>
        </p:nvGraphicFramePr>
        <p:xfrm>
          <a:off x="1590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2119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6111"/>
            <a:ext cx="6034150" cy="1163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1143"/>
            <a:ext cx="8229600" cy="479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535689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8604448" y="6453337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fld id="{91AD4EB0-CEB3-4892-90AA-400FF97E5AC3}" type="slidenum">
              <a:rPr lang="ru-RU" smtClean="0"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48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3" r:id="rId11"/>
    <p:sldLayoutId id="214748371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rgbClr val="0B592A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464648"/>
          </a:solidFill>
          <a:latin typeface="+mj-lt"/>
          <a:ea typeface="+mn-ea"/>
          <a:cs typeface="+mn-cs"/>
        </a:defRPr>
      </a:lvl1pPr>
      <a:lvl2pPr marL="355600" indent="-174625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rgbClr val="464648"/>
          </a:solidFill>
          <a:latin typeface="+mj-lt"/>
          <a:ea typeface="+mn-ea"/>
          <a:cs typeface="+mn-cs"/>
        </a:defRPr>
      </a:lvl2pPr>
      <a:lvl3pPr marL="450850" indent="-9525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rgbClr val="464648"/>
          </a:solidFill>
          <a:latin typeface="+mj-lt"/>
          <a:ea typeface="+mn-ea"/>
          <a:cs typeface="+mn-cs"/>
        </a:defRPr>
      </a:lvl3pPr>
      <a:lvl4pPr marL="625475" indent="-174625" algn="l" defTabSz="457200" rtl="0" eaLnBrk="1" latinLnBrk="0" hangingPunct="1">
        <a:spcBef>
          <a:spcPct val="20000"/>
        </a:spcBef>
        <a:buFont typeface="Arial"/>
        <a:buChar char="–"/>
        <a:tabLst>
          <a:tab pos="538163" algn="l"/>
        </a:tabLst>
        <a:defRPr sz="1000" kern="1200">
          <a:solidFill>
            <a:srgbClr val="464648"/>
          </a:solidFill>
          <a:latin typeface="+mj-lt"/>
          <a:ea typeface="+mn-ea"/>
          <a:cs typeface="+mn-cs"/>
        </a:defRPr>
      </a:lvl4pPr>
      <a:lvl5pPr marL="625475" indent="-87313" algn="l" defTabSz="457200" rtl="0" eaLnBrk="1" latinLnBrk="0" hangingPunct="1">
        <a:spcBef>
          <a:spcPct val="20000"/>
        </a:spcBef>
        <a:buFont typeface="Arial"/>
        <a:buChar char="•"/>
        <a:tabLst>
          <a:tab pos="538163" algn="l"/>
        </a:tabLst>
        <a:defRPr sz="800" kern="1200">
          <a:solidFill>
            <a:srgbClr val="464648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1616" y="381469"/>
            <a:ext cx="6858405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zh-CN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21618" y="3239"/>
            <a:ext cx="61234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335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1489" y="792056"/>
            <a:ext cx="37304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/>
        </p:nvGrpSpPr>
        <p:grpSpPr bwMode="auto">
          <a:xfrm>
            <a:off x="121489" y="6265172"/>
            <a:ext cx="8722840" cy="432472"/>
            <a:chOff x="75" y="3868"/>
            <a:chExt cx="5385" cy="267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68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 smtClean="0">
                  <a:solidFill>
                    <a:srgbClr val="000000"/>
                  </a:solidFill>
                </a:rPr>
                <a:t>1 Сноска</a:t>
              </a:r>
            </a:p>
          </p:txBody>
        </p:sp>
        <p:sp>
          <p:nvSpPr>
            <p:cNvPr id="104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40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786508" indent="-786508" defTabSz="901594" fontAlgn="base">
                <a:spcBef>
                  <a:spcPct val="0"/>
                </a:spcBef>
                <a:spcAft>
                  <a:spcPct val="0"/>
                </a:spcAft>
                <a:tabLst>
                  <a:tab pos="784909" algn="l"/>
                </a:tabLst>
              </a:pPr>
              <a:r>
                <a:rPr lang="ru-RU" sz="1000" dirty="0">
                  <a:solidFill>
                    <a:srgbClr val="000000"/>
                  </a:solidFill>
                </a:rPr>
                <a:t>ИСТОЧНИК: источник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482165" y="1158119"/>
            <a:ext cx="4350892" cy="510220"/>
            <a:chOff x="915" y="715"/>
            <a:chExt cx="2686" cy="315"/>
          </a:xfrm>
        </p:grpSpPr>
        <p:cxnSp>
          <p:nvCxnSpPr>
            <p:cNvPr id="1041" name="AutoShape 249" hidden="1"/>
            <p:cNvCxnSpPr>
              <a:cxnSpLocks noChangeShapeType="1"/>
              <a:stCxn id="1042" idx="4"/>
              <a:endCxn id="104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2" name="AutoShape 250" hidden="1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33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0000"/>
                  </a:solidFill>
                </a:rPr>
                <a:t>Название документа</a:t>
              </a:r>
            </a:p>
            <a:p>
              <a:pPr defTabSz="91333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8821" y="6598841"/>
            <a:ext cx="199241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defTabSz="913335" fontAlgn="base">
              <a:spcBef>
                <a:spcPct val="0"/>
              </a:spcBef>
              <a:spcAft>
                <a:spcPct val="0"/>
              </a:spcAft>
              <a:defRPr/>
            </a:pPr>
            <a:fld id="{B3844F83-A5C1-4B68-9BBD-E8451CC676F7}" type="slidenum">
              <a:rPr lang="ru-RU"/>
              <a:pPr defTabSz="91333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ru-RU" dirty="0"/>
              <a:t> </a:t>
            </a:r>
          </a:p>
        </p:txBody>
      </p:sp>
      <p:sp>
        <p:nvSpPr>
          <p:cNvPr id="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990667"/>
            <a:ext cx="4389768" cy="12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1594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1034" name="Picture 338" descr="Сбербанк России. Всегда рядом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909" y="93946"/>
            <a:ext cx="2070156" cy="5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5" name="Группа 14"/>
          <p:cNvGrpSpPr>
            <a:grpSpLocks/>
          </p:cNvGrpSpPr>
          <p:nvPr/>
        </p:nvGrpSpPr>
        <p:grpSpPr bwMode="auto">
          <a:xfrm>
            <a:off x="121489" y="701358"/>
            <a:ext cx="8973916" cy="43733"/>
            <a:chOff x="273050" y="888717"/>
            <a:chExt cx="9400377" cy="36000"/>
          </a:xfrm>
        </p:grpSpPr>
        <p:cxnSp>
          <p:nvCxnSpPr>
            <p:cNvPr id="8" name="Прямая соединительная линия 12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ый треугольник 13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35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6" name="Группа 15"/>
          <p:cNvGrpSpPr>
            <a:grpSpLocks/>
          </p:cNvGrpSpPr>
          <p:nvPr/>
        </p:nvGrpSpPr>
        <p:grpSpPr bwMode="auto">
          <a:xfrm>
            <a:off x="121489" y="6731661"/>
            <a:ext cx="8973916" cy="43735"/>
            <a:chOff x="273050" y="888717"/>
            <a:chExt cx="9400377" cy="36000"/>
          </a:xfrm>
        </p:grpSpPr>
        <p:cxnSp>
          <p:nvCxnSpPr>
            <p:cNvPr id="11" name="Прямая соединительная линия 16"/>
            <p:cNvCxnSpPr/>
            <p:nvPr userDrawn="1"/>
          </p:nvCxnSpPr>
          <p:spPr>
            <a:xfrm>
              <a:off x="273050" y="908050"/>
              <a:ext cx="9359900" cy="1588"/>
            </a:xfrm>
            <a:prstGeom prst="line">
              <a:avLst/>
            </a:prstGeom>
            <a:ln w="50800" cap="flat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ый треугольник 17"/>
            <p:cNvSpPr/>
            <p:nvPr userDrawn="1"/>
          </p:nvSpPr>
          <p:spPr>
            <a:xfrm flipH="1">
              <a:off x="9602161" y="888717"/>
              <a:ext cx="71266" cy="36000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335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+mj-lt"/>
          <a:ea typeface="+mj-ea"/>
          <a:cs typeface="+mj-cs"/>
        </a:defRPr>
      </a:lvl1pPr>
      <a:lvl2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2pPr>
      <a:lvl3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3pPr>
      <a:lvl4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4pPr>
      <a:lvl5pPr algn="l" defTabSz="901594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5pPr>
      <a:lvl6pPr marL="460344" algn="l" defTabSz="901594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6pPr>
      <a:lvl7pPr marL="920773" algn="l" defTabSz="901594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7pPr>
      <a:lvl8pPr marL="1381166" algn="l" defTabSz="901594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8pPr>
      <a:lvl9pPr marL="1841555" algn="l" defTabSz="901594" rtl="0" fontAlgn="base">
        <a:lnSpc>
          <a:spcPct val="95000"/>
        </a:lnSpc>
        <a:spcBef>
          <a:spcPct val="0"/>
        </a:spcBef>
        <a:spcAft>
          <a:spcPct val="0"/>
        </a:spcAft>
        <a:defRPr sz="1900" b="1">
          <a:solidFill>
            <a:srgbClr val="00703C"/>
          </a:solidFill>
          <a:latin typeface="Arial" pitchFamily="34" charset="0"/>
        </a:defRPr>
      </a:lvl9pPr>
    </p:titleStyle>
    <p:bodyStyle>
      <a:lvl1pPr marL="345292" indent="-345292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5028" indent="-193432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0344" indent="-263769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8650" indent="-156666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51331" indent="-131084" algn="l" defTabSz="901594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11724" indent="-131084" algn="l" defTabSz="90159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72110" indent="-131084" algn="l" defTabSz="90159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32507" indent="-131084" algn="l" defTabSz="90159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92896" indent="-131084" algn="l" defTabSz="90159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44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0773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1166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1555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1946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2337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2727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115" algn="l" defTabSz="92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56757168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49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1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GB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3" y="1980950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en-GB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40" y="4198930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en-GB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1" y="237835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7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 dirty="0">
                <a:solidFill>
                  <a:srgbClr val="808080"/>
                </a:solidFill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70"/>
            <a:ext cx="4350892" cy="571771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  <a:cs typeface="Arial"/>
                </a:rPr>
                <a:t>Unit of measure</a:t>
              </a: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45789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GB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626" y="6534058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GB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9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GB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7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21269970"/>
              </p:ext>
            </p:extLst>
          </p:nvPr>
        </p:nvGraphicFramePr>
        <p:xfrm>
          <a:off x="2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8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9" y="1980960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47" y="4198943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0" y="237835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70"/>
            <a:ext cx="4350892" cy="571771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45795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70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US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8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3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09575303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82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5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11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GB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3" y="1980950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en-GB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40" y="4198930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en-GB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1" y="237835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7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 dirty="0">
                <a:solidFill>
                  <a:srgbClr val="808080"/>
                </a:solidFill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70"/>
            <a:ext cx="4350892" cy="571771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  <a:cs typeface="Arial"/>
                </a:rPr>
                <a:t>Unit of measure</a:t>
              </a: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45789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GB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90626" y="6534058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GB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9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GB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5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45956649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1" y="1980947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39" y="4198927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7833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68"/>
            <a:ext cx="4350892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45790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54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US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8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1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42034137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1" y="1980947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39" y="4198927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7833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68"/>
            <a:ext cx="4350892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45790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54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US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8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3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74038784"/>
              </p:ext>
            </p:extLst>
          </p:nvPr>
        </p:nvGraphicFramePr>
        <p:xfrm>
          <a:off x="0" y="0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4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ru-RU" sz="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38181" y="1980947"/>
            <a:ext cx="186910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Last Modified 04.10.2013 3:16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39" y="4198927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03.10.2013 19:41 Russian Standard Time</a:t>
            </a:r>
            <a:endParaRPr lang="ru-RU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7833"/>
            <a:ext cx="686326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cs typeface="Arial"/>
              </a:rPr>
              <a:t>TRACKER</a:t>
            </a:r>
            <a:endParaRPr lang="ru-RU" sz="1400" dirty="0">
              <a:solidFill>
                <a:srgbClr val="808080"/>
              </a:solidFill>
              <a:cs typeface="Arial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785578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6320770"/>
            <a:ext cx="8722840" cy="362297"/>
            <a:chOff x="75" y="3761"/>
            <a:chExt cx="5385" cy="38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61"/>
              <a:ext cx="538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3985"/>
              <a:ext cx="432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ru-RU" sz="1000" dirty="0" smtClean="0">
                  <a:solidFill>
                    <a:srgbClr val="000000"/>
                  </a:solidFill>
                  <a:cs typeface="Arial"/>
                </a:rPr>
                <a:t>ИСТОЧНИК: источник</a:t>
              </a:r>
              <a:endParaRPr lang="ru-RU" sz="1000" dirty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096568"/>
            <a:ext cx="4350892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cs typeface="Arial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cs typeface="Arial"/>
                </a:rPr>
                <a:t>Unit of measure</a:t>
              </a:r>
              <a:endParaRPr lang="ru-RU" dirty="0">
                <a:solidFill>
                  <a:srgbClr val="808080"/>
                </a:solidFill>
                <a:cs typeface="Arial"/>
              </a:endParaRP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45790" y="6567251"/>
            <a:ext cx="12567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000" dirty="0">
                <a:solidFill>
                  <a:srgbClr val="FFFFFF"/>
                </a:solidFill>
                <a:cs typeface="Arial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54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/>
            <a:r>
              <a:rPr lang="en-US" sz="1200" dirty="0">
                <a:solidFill>
                  <a:srgbClr val="FFFFFF"/>
                </a:solidFill>
                <a:cs typeface="Arial"/>
              </a:rPr>
              <a:t>|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8777918" y="6547009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mtClean="0">
                <a:solidFill>
                  <a:srgbClr val="000000"/>
                </a:solidFill>
                <a:cs typeface="Arial"/>
              </a:rPr>
              <a:pPr algn="ctr"/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4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67658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" y="656807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3" descr="Сбербанк России. Всегда рядо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6099" b="7909"/>
          <a:stretch>
            <a:fillRect/>
          </a:stretch>
        </p:blipFill>
        <p:spPr bwMode="auto">
          <a:xfrm>
            <a:off x="6979894" y="93946"/>
            <a:ext cx="2070156" cy="51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8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1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cs typeface="Arial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FAD81-7A12-4428-A23B-AF79CC19B2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24.06.2016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6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097"/>
          <a:stretch/>
        </p:blipFill>
        <p:spPr>
          <a:xfrm>
            <a:off x="8868803" y="6309320"/>
            <a:ext cx="262573" cy="454458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4100" y="6420898"/>
            <a:ext cx="756634" cy="312738"/>
          </a:xfrm>
          <a:prstGeom prst="round2DiagRect">
            <a:avLst>
              <a:gd name="adj1" fmla="val 0"/>
              <a:gd name="adj2" fmla="val 0"/>
            </a:avLst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4D494E-97E4-43DC-951B-4AC363A9742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60"/>
          <p:cNvSpPr>
            <a:spLocks noChangeShapeType="1"/>
          </p:cNvSpPr>
          <p:nvPr/>
        </p:nvSpPr>
        <p:spPr bwMode="auto">
          <a:xfrm>
            <a:off x="2916238" y="3911062"/>
            <a:ext cx="0" cy="360000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2" name="Рисунок 31" descr="\\psf\Home\Desktop\PI_S4_REV_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223" y="764704"/>
            <a:ext cx="335217" cy="31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0" descr="SBRF-91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30" y="1985499"/>
            <a:ext cx="6510020" cy="422973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0" y="812254"/>
            <a:ext cx="9144000" cy="0"/>
          </a:xfrm>
          <a:prstGeom prst="line">
            <a:avLst/>
          </a:prstGeom>
          <a:ln w="38100">
            <a:solidFill>
              <a:srgbClr val="C6E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7" descr="Screen Shot 2013-12-24 at 12.16.4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90" y="1917"/>
            <a:ext cx="2454910" cy="7880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412776"/>
            <a:ext cx="7704856" cy="810672"/>
          </a:xfrm>
          <a:prstGeom prst="rect">
            <a:avLst/>
          </a:prstGeom>
        </p:spPr>
        <p:txBody>
          <a:bodyPr wrap="square" anchor="ctr" anchorCtr="1">
            <a:noAutofit/>
          </a:bodyPr>
          <a:lstStyle/>
          <a:p>
            <a:pPr algn="ctr"/>
            <a:r>
              <a:rPr lang="ru-RU" sz="2100" b="1" dirty="0" smtClean="0">
                <a:solidFill>
                  <a:srgbClr val="00703C"/>
                </a:solidFill>
              </a:rPr>
              <a:t>Памятка кандидату </a:t>
            </a:r>
            <a:endParaRPr lang="ru-RU" sz="2100" b="1" dirty="0">
              <a:solidFill>
                <a:srgbClr val="00703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58052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3C"/>
                </a:solidFill>
              </a:rPr>
              <a:t>ПАО «Сбербанк»</a:t>
            </a:r>
            <a:endParaRPr lang="ru-RU" b="1" dirty="0">
              <a:solidFill>
                <a:srgbClr val="007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Содержание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068393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</a:t>
            </a:r>
          </a:p>
          <a:p>
            <a:pPr marL="342900" indent="-342900">
              <a:buAutoNum type="arabicPeriod"/>
            </a:pPr>
            <a:endPara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Открытие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специального избирательного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счета		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Прием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пожертвований</a:t>
            </a: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Памятка для жертвователей – физических лиц и индивидуальных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предпринимателей</a:t>
            </a: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Памятка для жертвователей – юридических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лиц</a:t>
            </a:r>
          </a:p>
          <a:p>
            <a:pPr marL="342900" indent="-342900">
              <a:buAutoNum type="arabicPeriod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Операции по специальному избирательному счету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                			</a:t>
            </a:r>
          </a:p>
          <a:p>
            <a:pPr marL="342900" indent="-342900">
              <a:buAutoNum type="arabicPeriod" startAt="3"/>
            </a:pP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 startAt="3"/>
            </a:pPr>
            <a:endPara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 startAt="3"/>
            </a:pP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valtayloronline.com/wp-content/uploads/2012/02/iStock_00001653405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9580" y="3429000"/>
            <a:ext cx="770172" cy="7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1.</a:t>
            </a:r>
            <a:r>
              <a:rPr lang="en-US" sz="1400" dirty="0" smtClean="0"/>
              <a:t> </a:t>
            </a:r>
            <a:r>
              <a:rPr lang="ru-RU" sz="1400" dirty="0" smtClean="0"/>
              <a:t>«Открытие специального избирательного счета»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980728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Получение в избирательной комиссии необходимых для открытия счета в банке документов, а именно:</a:t>
            </a: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Посещение подразделения ПАО Сбербанк для открытия счета</a:t>
            </a:r>
            <a:endParaRPr lang="ru-RU" sz="1200" b="1" i="1" dirty="0" smtClean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Открытие счета происходит в день обращения при посещении Банка в период с </a:t>
            </a:r>
            <a:r>
              <a:rPr lang="ru-RU" sz="1200" b="1" i="1" u="sng" dirty="0" smtClean="0">
                <a:solidFill>
                  <a:srgbClr val="FF0000"/>
                </a:solidFill>
              </a:rPr>
              <a:t>понедельника по пятницу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(за исключением выходных и праздничных дней) при предоставлении в ПАО Сбербанк следующих документов: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10571"/>
              </p:ext>
            </p:extLst>
          </p:nvPr>
        </p:nvGraphicFramePr>
        <p:xfrm>
          <a:off x="503548" y="1226606"/>
          <a:ext cx="8136904" cy="1554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/>
                <a:gridCol w="4104456"/>
              </a:tblGrid>
              <a:tr h="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кандидатов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 уполномоченных представителей</a:t>
                      </a:r>
                      <a:endParaRPr lang="ru-RU" sz="12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кандидатов </a:t>
                      </a: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уполномоченным представителем по финансовым вопросам</a:t>
                      </a:r>
                      <a:endParaRPr lang="ru-RU" sz="12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97122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1. Постановление/решение</a:t>
                      </a:r>
                      <a:r>
                        <a:rPr lang="ru-RU" sz="1100" baseline="0" dirty="0" smtClean="0"/>
                        <a:t> избирательной комиссии об открытии счета в подразделении ПАО Сбербанк</a:t>
                      </a:r>
                      <a:r>
                        <a:rPr lang="ru-RU" sz="1100" baseline="0" dirty="0" smtClean="0">
                          <a:solidFill>
                            <a:srgbClr val="00B0F0"/>
                          </a:solidFill>
                        </a:rPr>
                        <a:t>. </a:t>
                      </a:r>
                      <a:endParaRPr lang="ru-RU" sz="11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1. Постановление/решение</a:t>
                      </a:r>
                      <a:r>
                        <a:rPr lang="ru-RU" sz="1100" baseline="0" dirty="0" smtClean="0"/>
                        <a:t> избирательной комиссии об открытии счета в подразделении ПАО Сбербанк</a:t>
                      </a:r>
                      <a:endParaRPr lang="ru-RU" sz="1100" dirty="0"/>
                    </a:p>
                    <a:p>
                      <a:pPr algn="l"/>
                      <a:r>
                        <a:rPr lang="ru-RU" sz="1100" dirty="0" smtClean="0"/>
                        <a:t>2. Постановление/решение о регистрации  уполномоченного представителя по финансовым вопросам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69787"/>
              </p:ext>
            </p:extLst>
          </p:nvPr>
        </p:nvGraphicFramePr>
        <p:xfrm>
          <a:off x="539552" y="4221088"/>
          <a:ext cx="8136904" cy="25403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/>
                <a:gridCol w="4104456"/>
              </a:tblGrid>
              <a:tr h="60486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кандидатов </a:t>
                      </a:r>
                      <a:r>
                        <a:rPr lang="ru-RU" sz="1200" b="1" i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 уполномоченных представителей</a:t>
                      </a:r>
                      <a:endParaRPr lang="ru-RU" sz="1200" b="1" i="0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кандидатов </a:t>
                      </a: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уполномоченным представителем по финансовым вопросам</a:t>
                      </a:r>
                      <a:endParaRPr lang="ru-RU" sz="12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385222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1. Постановление/решение</a:t>
                      </a:r>
                      <a:r>
                        <a:rPr lang="ru-RU" sz="1100" baseline="0" dirty="0" smtClean="0"/>
                        <a:t> избирательной комиссии об открытии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счета в конкретном подразделении ПАО Сбербанк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Паспорт гражданина РФ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(либо заменяющий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его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l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3. Карточка с образцами подписей и оттиска печати (можно оформить в ПАО Сбербанк)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1. Постановление/решение</a:t>
                      </a:r>
                      <a:r>
                        <a:rPr lang="ru-RU" sz="1100" baseline="0" dirty="0" smtClean="0"/>
                        <a:t> избирательной комиссии об открытии счета в конкретном подразделении ПАО Сбербанк</a:t>
                      </a:r>
                      <a:endParaRPr lang="ru-RU" sz="1100" dirty="0"/>
                    </a:p>
                    <a:p>
                      <a:pPr algn="l"/>
                      <a:r>
                        <a:rPr lang="ru-RU" sz="1100" dirty="0" smtClean="0"/>
                        <a:t>2. Постановление/решение о регистрации  уполномоченного представителя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по финансовым вопросам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Нотариально удостоверенная доверенность на уполномоченного представителя по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финансовым вопросам</a:t>
                      </a:r>
                    </a:p>
                    <a:p>
                      <a:pPr algn="l"/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Паспорт гражданина РФ (либо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заменяющий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его документ) уполномоченного представителя по финансовым вопросам</a:t>
                      </a:r>
                    </a:p>
                    <a:p>
                      <a:pPr algn="l"/>
                      <a:r>
                        <a:rPr lang="ru-RU" sz="1100" baseline="0" dirty="0" smtClean="0"/>
                        <a:t>5. Карточка с образцами подписей и оттиска печати (можно оформить в ПАО Сбербанк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ru-RU" sz="1100" baseline="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339752" y="3501008"/>
            <a:ext cx="4392488" cy="634717"/>
          </a:xfrm>
          <a:prstGeom prst="roundRect">
            <a:avLst>
              <a:gd name="adj" fmla="val 12206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FFFF00"/>
              </a:gs>
            </a:gsLst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Обратите внимание на: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Режим 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работы подразделения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/>
                </a:solidFill>
              </a:rPr>
              <a:t>Полноту </a:t>
            </a:r>
            <a:r>
              <a:rPr lang="ru-RU" sz="1000" b="1" i="1" dirty="0">
                <a:solidFill>
                  <a:schemeClr val="tx1"/>
                </a:solidFill>
              </a:rPr>
              <a:t>предоставляемых 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ПАО Сбербанк 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документов</a:t>
            </a:r>
            <a:endParaRPr lang="ru-RU" sz="1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2474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офисе ПАО </a:t>
            </a:r>
            <a:r>
              <a:rPr lang="ru-RU" sz="1200" b="1" i="1" dirty="0"/>
              <a:t>Сбербанк </a:t>
            </a:r>
            <a:r>
              <a:rPr lang="ru-RU" sz="1200" b="1" i="1" dirty="0" smtClean="0"/>
              <a:t>воспользоваться кнопкой «Решить проблему» в электронной очереди, после чего обратиться к руководителю </a:t>
            </a:r>
            <a:r>
              <a:rPr lang="ru-RU" sz="1200" b="1" i="1" dirty="0"/>
              <a:t>либо его </a:t>
            </a:r>
            <a:r>
              <a:rPr lang="ru-RU" sz="1200" b="1" i="1" dirty="0" smtClean="0"/>
              <a:t>заместителю</a:t>
            </a:r>
            <a:endParaRPr lang="ru-RU" sz="1200" b="1" i="1" dirty="0"/>
          </a:p>
          <a:p>
            <a:pPr marL="342900" indent="-342900">
              <a:buFont typeface="+mj-lt"/>
              <a:buAutoNum type="arabicPeriod" startAt="4"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Сообщить сотруднику ПАО Сбербанк, что Вам </a:t>
            </a:r>
            <a:r>
              <a:rPr lang="ru-RU" sz="1200" b="1" i="1" u="sng" dirty="0">
                <a:solidFill>
                  <a:srgbClr val="FF0000"/>
                </a:solidFill>
              </a:rPr>
              <a:t>необходимо открыть специальный избирательный </a:t>
            </a:r>
            <a:r>
              <a:rPr lang="ru-RU" sz="1200" b="1" i="1" u="sng" dirty="0" smtClean="0">
                <a:solidFill>
                  <a:srgbClr val="FF0000"/>
                </a:solidFill>
              </a:rPr>
              <a:t>счет кандидата</a:t>
            </a:r>
            <a:endParaRPr lang="ru-RU" sz="1200" b="1" i="1" u="sng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Сотрудник ПАО Сбербанк примет у Вас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документы для проверки</a:t>
            </a:r>
            <a:r>
              <a:rPr lang="ru-RU" sz="1200" b="1" i="1" dirty="0" smtClean="0">
                <a:solidFill>
                  <a:srgbClr val="00B0F0"/>
                </a:solidFill>
              </a:rPr>
              <a:t>,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чего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приступит к процедуре открытия счета.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Вам будет предложено подписать: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специального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избирательного счета кандидата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Заявление на открытие счета (может отсутствовать в соответствии с требованиями нормативных документов субъекта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РФ, на территории которого открывается специальный избирательный счет)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Карточк</a:t>
            </a:r>
            <a:r>
              <a:rPr lang="ru-RU" sz="1200" b="1" i="1" dirty="0" smtClean="0">
                <a:solidFill>
                  <a:srgbClr val="0070C0"/>
                </a:solidFill>
              </a:rPr>
              <a:t>у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 образцами подписей (если карточка оформляется в ПАО Сбербанк)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Счет считается открытым, когда Вам будет выдан подписанный со стороны ПАО Сбербанк Договор специального избирательного счета кандидата с указанным в нем 20-ти-значным номером специального избирательного счета кандидата.</a:t>
            </a: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ПОЗДРАВЛЯЕМ – СЧЕТ ОТКРЫТ!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необходимо, то Вы можете попросить выдать Вам справку/уведомление об открытии счета</a:t>
            </a: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endParaRPr lang="ru-RU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8066" name="Picture 2" descr="http://valtayloronline.com/wp-content/uploads/2012/02/iStock_00001653405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3716" y="3739504"/>
            <a:ext cx="770172" cy="7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1.</a:t>
            </a:r>
            <a:r>
              <a:rPr lang="en-US" sz="1400" dirty="0" smtClean="0"/>
              <a:t> </a:t>
            </a:r>
            <a:r>
              <a:rPr lang="ru-RU" sz="1400" dirty="0" smtClean="0"/>
              <a:t>«Открытие специального избирательного счета»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888" y="3586371"/>
            <a:ext cx="2016224" cy="1138773"/>
          </a:xfrm>
          <a:prstGeom prst="roundRect">
            <a:avLst>
              <a:gd name="adj" fmla="val 12206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FFFF00"/>
              </a:gs>
            </a:gsLst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Обратите внимание </a:t>
            </a:r>
            <a:r>
              <a:rPr lang="ru-RU" sz="1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на:</a:t>
            </a:r>
          </a:p>
          <a:p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Номер счета в Договоре должен начинаться только с </a:t>
            </a:r>
            <a:r>
              <a:rPr lang="ru-RU" sz="1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40810</a:t>
            </a:r>
            <a:endParaRPr lang="ru-RU" sz="1000" b="1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5517232"/>
            <a:ext cx="792088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0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24744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После подписания Договора и получения номера специального избирательного счета, возможно осуществлять операции перечисления пожертвований на этот счет. Прием пожертвований осуществляется в любом  подразделении Банка в часы его работы с клиентами, пожертвования</a:t>
            </a:r>
            <a:r>
              <a:rPr lang="ru-RU" sz="1200" b="1" i="1" dirty="0" smtClean="0">
                <a:solidFill>
                  <a:srgbClr val="0070C0"/>
                </a:solidFill>
              </a:rPr>
              <a:t>,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направленные через удаленные каналы обслуживания: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физических лиц посредством СБОЛ – в любое время;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юридических лиц посредством СББОЛ, Клиент-Сбербанк, СПЭД – в режим</a:t>
            </a:r>
            <a:r>
              <a:rPr lang="ru-RU" sz="1200" b="1" i="1" dirty="0" smtClean="0">
                <a:solidFill>
                  <a:srgbClr val="0070C0"/>
                </a:solidFill>
              </a:rPr>
              <a:t>е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обслуживания по удаленным каналам.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Зачисление пожертвований, поступающих на специальный избирательный счет кандидата, осуществляется в соответствии с действующим законодательством РФ и не может превышать 3-х банковских</a:t>
            </a:r>
            <a:r>
              <a:rPr lang="ru-RU" sz="1200" b="1" i="1" dirty="0" smtClean="0">
                <a:solidFill>
                  <a:srgbClr val="00B0F0"/>
                </a:solidFill>
              </a:rPr>
              <a:t>*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дней за исключен</a:t>
            </a:r>
            <a:r>
              <a:rPr lang="ru-RU" sz="1200" b="1" i="1" dirty="0" smtClean="0"/>
              <a:t>ием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случаев, когда в реквизитах платежа допущена ошибка</a:t>
            </a:r>
          </a:p>
          <a:p>
            <a:pPr algn="ctr"/>
            <a:r>
              <a:rPr lang="ru-RU" sz="1200" b="1" i="1" u="sng" dirty="0" smtClean="0">
                <a:solidFill>
                  <a:srgbClr val="FF0000"/>
                </a:solidFill>
              </a:rPr>
              <a:t>Суббота и воскресенье, а также общероссийские праздники не являются банковскими днями. </a:t>
            </a:r>
          </a:p>
        </p:txBody>
      </p:sp>
      <p:pic>
        <p:nvPicPr>
          <p:cNvPr id="88066" name="Picture 2" descr="http://valtayloronline.com/wp-content/uploads/2012/02/iStock_00001653405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3739504"/>
            <a:ext cx="770172" cy="7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2.</a:t>
            </a:r>
            <a:r>
              <a:rPr lang="en-US" sz="1400" dirty="0" smtClean="0"/>
              <a:t> </a:t>
            </a:r>
            <a:r>
              <a:rPr lang="ru-RU" sz="1400" dirty="0" smtClean="0"/>
              <a:t>«Прием пожертвований»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557" y="3255632"/>
            <a:ext cx="5116922" cy="2261600"/>
          </a:xfrm>
          <a:prstGeom prst="roundRect">
            <a:avLst>
              <a:gd name="adj" fmla="val 12206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FFFF00"/>
              </a:gs>
            </a:gsLst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Обратите внимание </a:t>
            </a:r>
            <a:r>
              <a:rPr lang="ru-RU" sz="1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на:</a:t>
            </a:r>
          </a:p>
          <a:p>
            <a:pPr marL="342900" indent="-342900">
              <a:buFont typeface="+mj-lt"/>
              <a:buAutoNum type="arabicPeriod"/>
            </a:pPr>
            <a:endParaRPr lang="ru-RU" sz="10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ПАО Сбербанк не несет ответственности за ошибки</a:t>
            </a:r>
            <a:r>
              <a:rPr lang="ru-RU" sz="1000" b="1" i="1" dirty="0" smtClean="0">
                <a:solidFill>
                  <a:srgbClr val="0070C0"/>
                </a:solidFill>
              </a:rPr>
              <a:t>,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допущенные жертвователем либо иной кредитной организацией при перечислении пожертвований на специальный избирательный счет кандидата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Зачисление средств на счет осуществляется на основании действующих нормативных актов Банка России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Несмотря на то, что пожертвование от физического лица можно осуществить сразу после открытия счета, рекомендуем  жертвователям обращаться в ПАО Сбербанк на следующий рабочий день, для исключения возможности ошибки жертвователя при перечислении пожертвования в части указания сведений о себе</a:t>
            </a:r>
            <a:endParaRPr lang="ru-RU" sz="1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5661248"/>
            <a:ext cx="792088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1560" y="580758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* </a:t>
            </a:r>
            <a:r>
              <a:rPr lang="ru-RU" sz="1000" dirty="0" smtClean="0"/>
              <a:t>В соответствии с ч.2 ст. 73 </a:t>
            </a:r>
            <a:r>
              <a:rPr lang="ru-RU" sz="1000" dirty="0"/>
              <a:t>Федерального </a:t>
            </a:r>
            <a:r>
              <a:rPr lang="ru-RU" sz="1000" dirty="0" smtClean="0"/>
              <a:t>закона «О </a:t>
            </a:r>
            <a:r>
              <a:rPr lang="ru-RU" sz="1000" dirty="0"/>
              <a:t>выборах депутатов Государственной Думы Федерального Собрания Российской </a:t>
            </a:r>
            <a:r>
              <a:rPr lang="ru-RU" sz="1000" dirty="0" smtClean="0"/>
              <a:t>Федерации» добровольные </a:t>
            </a:r>
            <a:r>
              <a:rPr lang="ru-RU" sz="1000" dirty="0"/>
              <a:t>пожертвования в избирательный фонд перечисляются (зачисляются) на специальный избирательный счет отделениями связи и кредитными организациями не позднее операционного дня, следующего за днем получения соответствующего платежного документа. При этом перевод денежных средств осуществляется в срок не более трех рабочих дней начиная со дня списания денежных средств с банковского счета плательщика или со дня предоставления плательщиком наличных денежных средств в целях перевода денежных средств без открытия банковского счета</a:t>
            </a:r>
          </a:p>
        </p:txBody>
      </p:sp>
    </p:spTree>
    <p:extLst>
      <p:ext uri="{BB962C8B-B14F-4D97-AF65-F5344CB8AC3E}">
        <p14:creationId xmlns:p14="http://schemas.microsoft.com/office/powerpoint/2010/main" val="8219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575784"/>
              </p:ext>
            </p:extLst>
          </p:nvPr>
        </p:nvGraphicFramePr>
        <p:xfrm>
          <a:off x="4572000" y="980728"/>
          <a:ext cx="4121585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2" name="Acrobat Document" r:id="rId4" imgW="5667172" imgH="8019870" progId="AcroExch.Document.7">
                  <p:embed/>
                </p:oleObj>
              </mc:Choice>
              <mc:Fallback>
                <p:oleObj name="Acrobat Document" r:id="rId4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980728"/>
                        <a:ext cx="4121585" cy="583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3.</a:t>
            </a:r>
            <a:r>
              <a:rPr lang="en-US" sz="1400" dirty="0" smtClean="0"/>
              <a:t> </a:t>
            </a:r>
            <a:r>
              <a:rPr lang="ru-RU" sz="1400" dirty="0" smtClean="0"/>
              <a:t>«Памятка для жертвователей – физических лиц и индивидуальных предпринимателей»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20706"/>
              </p:ext>
            </p:extLst>
          </p:nvPr>
        </p:nvGraphicFramePr>
        <p:xfrm>
          <a:off x="-1" y="980728"/>
          <a:ext cx="4153119" cy="587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3" name="Acrobat Document" r:id="rId6" imgW="5667172" imgH="8019870" progId="AcroExch.Document.7">
                  <p:embed/>
                </p:oleObj>
              </mc:Choice>
              <mc:Fallback>
                <p:oleObj name="Acrobat Document" r:id="rId6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" y="980728"/>
                        <a:ext cx="4153119" cy="5877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/>
              <a:t>Тема </a:t>
            </a:r>
            <a:r>
              <a:rPr lang="ru-RU" sz="1400" dirty="0" smtClean="0"/>
              <a:t>4.</a:t>
            </a:r>
            <a:r>
              <a:rPr lang="en-US" sz="1400" dirty="0" smtClean="0"/>
              <a:t> </a:t>
            </a:r>
            <a:r>
              <a:rPr lang="ru-RU" sz="1400" dirty="0"/>
              <a:t>«Памятка для жертвователей – </a:t>
            </a:r>
            <a:r>
              <a:rPr lang="ru-RU" sz="1400" dirty="0" smtClean="0"/>
              <a:t>юридических лиц»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93195"/>
              </p:ext>
            </p:extLst>
          </p:nvPr>
        </p:nvGraphicFramePr>
        <p:xfrm>
          <a:off x="0" y="980728"/>
          <a:ext cx="4139952" cy="585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2" name="Acrobat Document" r:id="rId4" imgW="5667172" imgH="8019870" progId="AcroExch.Document.7">
                  <p:embed/>
                </p:oleObj>
              </mc:Choice>
              <mc:Fallback>
                <p:oleObj name="Acrobat Document" r:id="rId4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80728"/>
                        <a:ext cx="4139952" cy="585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140276"/>
              </p:ext>
            </p:extLst>
          </p:nvPr>
        </p:nvGraphicFramePr>
        <p:xfrm>
          <a:off x="4554871" y="980728"/>
          <a:ext cx="4121585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3" name="Acrobat Document" r:id="rId6" imgW="5667172" imgH="8019870" progId="AcroExch.Document.7">
                  <p:embed/>
                </p:oleObj>
              </mc:Choice>
              <mc:Fallback>
                <p:oleObj name="Acrobat Document" r:id="rId6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4871" y="980728"/>
                        <a:ext cx="4121585" cy="583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8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/>
              <a:t>Тема 4.</a:t>
            </a:r>
            <a:r>
              <a:rPr lang="en-US" sz="1400" dirty="0"/>
              <a:t> </a:t>
            </a:r>
            <a:r>
              <a:rPr lang="ru-RU" sz="1400" dirty="0"/>
              <a:t>«Памятка для жертвователей – юридических лиц»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517040"/>
              </p:ext>
            </p:extLst>
          </p:nvPr>
        </p:nvGraphicFramePr>
        <p:xfrm>
          <a:off x="2555776" y="1004968"/>
          <a:ext cx="4104456" cy="580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6" name="Acrobat Document" r:id="rId4" imgW="5667172" imgH="8019870" progId="AcroExch.Document.7">
                  <p:embed/>
                </p:oleObj>
              </mc:Choice>
              <mc:Fallback>
                <p:oleObj name="Acrobat Document" r:id="rId4" imgW="5667172" imgH="801987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76" y="1004968"/>
                        <a:ext cx="4104456" cy="5808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124744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ранее дня открытия специального избирательного счета кандидата в подразделении ПАО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Сбербанк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i="1" u="sng" dirty="0" smtClean="0">
                <a:solidFill>
                  <a:srgbClr val="FF0000"/>
                </a:solidFill>
              </a:rPr>
              <a:t>по месту открытия специального избирательного счета кандидата) и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 с понедельника </a:t>
            </a: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пятницу (за исключением выходных и праздничных дней)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часы работы подразделения ПАО Сбербанк Вы или Ваш представитель по финансовым </a:t>
            </a:r>
            <a:r>
              <a:rPr lang="ru-RU" sz="1200" b="1" i="1" dirty="0" smtClean="0"/>
              <a:t>вопросам (при наличии у него таких полномочий)  можете осуществить следующие операции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/>
              <a:t>Приходные кассовые операции. Зачисление денежных средств осуществляется после внесения средств в кассу подразделения ПАО Сбербанк.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/>
              <a:t>Расходные кассовые операции. Списание денежных средств осуществляется после выдачи средств со счета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/>
              <a:t>Безналичное перечисление средств (при наличии положительного остатка) со специального избирательного счета с оформлением платежного поручения (платежное поручение может быть оформлено заранее и предоставлено в Банк, или оформлено непосредственно в Банке).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b="1" i="1" dirty="0" smtClean="0"/>
              <a:t>Получение выписок о движении средств по счету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200" b="1" i="1" dirty="0"/>
          </a:p>
          <a:p>
            <a:pPr marL="342900" indent="-342900">
              <a:buFont typeface="+mj-lt"/>
              <a:buAutoNum type="arabicPeriod" startAt="2"/>
            </a:pPr>
            <a:r>
              <a:rPr lang="ru-RU" sz="1200" b="1" i="1" dirty="0" smtClean="0"/>
              <a:t>Осуществление операций возможно только при предоставлении паспорта гражданина РФ </a:t>
            </a:r>
            <a:r>
              <a:rPr lang="ru-RU" sz="1200" b="1" i="1" dirty="0"/>
              <a:t>(либо </a:t>
            </a:r>
            <a:r>
              <a:rPr lang="ru-RU" sz="1200" b="1" i="1" dirty="0" smtClean="0"/>
              <a:t>заменяющего 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паспорт документа)</a:t>
            </a:r>
            <a:endParaRPr lang="ru-RU" sz="1200" b="1" i="1" dirty="0">
              <a:solidFill>
                <a:srgbClr val="00B0F0"/>
              </a:solidFill>
            </a:endParaRPr>
          </a:p>
        </p:txBody>
      </p:sp>
      <p:pic>
        <p:nvPicPr>
          <p:cNvPr id="88066" name="Picture 2" descr="http://valtayloronline.com/wp-content/uploads/2012/02/iStock_000016534056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3556" y="4529674"/>
            <a:ext cx="770172" cy="7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4" y="97164"/>
            <a:ext cx="6644006" cy="769109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Тема 5.</a:t>
            </a:r>
            <a:r>
              <a:rPr lang="en-US" sz="1400" dirty="0" smtClean="0"/>
              <a:t> </a:t>
            </a:r>
            <a:r>
              <a:rPr lang="ru-RU" sz="1400" dirty="0" smtClean="0"/>
              <a:t>«Операции по специальному избирательному счету кандидата»</a:t>
            </a:r>
            <a:endParaRPr lang="en-US" sz="1600" dirty="0">
              <a:solidFill>
                <a:srgbClr val="339966"/>
              </a:solidFill>
            </a:endParaRPr>
          </a:p>
        </p:txBody>
      </p:sp>
      <p:sp>
        <p:nvSpPr>
          <p:cNvPr id="67" name="BainBulletsConfiguration" hidden="1"/>
          <p:cNvSpPr txBox="1"/>
          <p:nvPr/>
        </p:nvSpPr>
        <p:spPr>
          <a:xfrm>
            <a:off x="11723" y="275492"/>
            <a:ext cx="8206154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>
                <a:solidFill>
                  <a:srgbClr val="FFFFFF"/>
                </a:solidFill>
                <a:latin typeface="Arial"/>
              </a:rPr>
              <a:t>11_84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3645024"/>
            <a:ext cx="6840760" cy="2554221"/>
          </a:xfrm>
          <a:prstGeom prst="roundRect">
            <a:avLst>
              <a:gd name="adj" fmla="val 12206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FFFF00"/>
              </a:gs>
            </a:gsLst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Обратите внимание </a:t>
            </a:r>
            <a:r>
              <a:rPr lang="ru-RU" sz="10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на: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Совершение операций происходит в режиме работы подразделения ПАО Сбербанк, за исключение выходных и праздничных дней в условиях пятидневной рабочей недели (понедельник –пятница).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Выписка по счету – это документ, содержащий информацию по движению средств по счету (дата, сумма операции и т.д.) Выписка не является сведениями, передаваемых в избирательную комиссию ПАО Сбербанк. </a:t>
            </a:r>
            <a:r>
              <a:rPr lang="ru-RU" sz="1000" b="1" i="1" dirty="0" smtClean="0">
                <a:solidFill>
                  <a:srgbClr val="FF0000"/>
                </a:solidFill>
              </a:rPr>
              <a:t>У ПАО Сбербанк нет обязанности передавать Сведения по формам ЦИК России кандидату.</a:t>
            </a:r>
          </a:p>
          <a:p>
            <a:pPr marL="228600" indent="-228600">
              <a:buAutoNum type="arabicPeriod"/>
            </a:pP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ПАО 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Сбербанк Банк не контролирует поступление и расходование денежных средств со 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специального счета кандидата, 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их целевое использование. Контроль за правомерностью поступления и расходования денежных средств, находящихся на 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данном счете</a:t>
            </a:r>
            <a:r>
              <a:rPr lang="ru-RU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осуществляется </a:t>
            </a:r>
            <a:r>
              <a:rPr lang="ru-RU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избирательной комиссией</a:t>
            </a:r>
            <a:endParaRPr lang="ru-RU" sz="1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6453336"/>
            <a:ext cx="792088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08&quot;/&gt;&lt;CPresentation id=&quot;1&quot;&gt;&lt;m_precDefaultNumber/&gt;&lt;m_precDefaultPercent/&gt;&lt;m_precDefaultDate/&gt;&lt;m_precDefaultYear/&gt;&lt;m_precDefaultQuarter/&gt;&lt;m_precDefaultMonth/&gt;&lt;m_precDefaultWeek/&gt;&lt;m_precDefaultDay/&gt;&lt;m_mruColor&gt;&lt;m_vecMRU length=&quot;1&quot;&gt;&lt;elem m_fUsage=&quot;1.00000000000000000000E+000&quot;&gt;&lt;m_ppcolschidx val=&quot;0&quot;/&gt;&lt;m_rgb r=&quot;b&quot; g=&quot;59&quot; b=&quot;2a&quot;/&gt;&lt;m_nBrightness val=&quot;0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dxyezYREOwTu.pHH_AE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WeljqNOE2ZAAg6_MfOq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rzrqw4uEW0r_gW98L4B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D2rULZEq_5XaKfYDQw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exMZNrD0uLMRxuifI6M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kCPFfqnEe9Mi8TQoI_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CwDrxZEWXr370rvq.c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6X0XCXL0SO7tpq3jYzh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61hMEQc0.FD59ue8PK5Q"/>
</p:tagLst>
</file>

<file path=ppt/theme/theme1.xml><?xml version="1.0" encoding="utf-8"?>
<a:theme xmlns:a="http://schemas.openxmlformats.org/drawingml/2006/main" name="Sber_2014">
  <a:themeElements>
    <a:clrScheme name="SBRF_new">
      <a:dk1>
        <a:srgbClr val="000000"/>
      </a:dk1>
      <a:lt1>
        <a:sysClr val="window" lastClr="FFFFFF"/>
      </a:lt1>
      <a:dk2>
        <a:srgbClr val="95C23F"/>
      </a:dk2>
      <a:lt2>
        <a:srgbClr val="EEECE1"/>
      </a:lt2>
      <a:accent1>
        <a:srgbClr val="0B592A"/>
      </a:accent1>
      <a:accent2>
        <a:srgbClr val="328263"/>
      </a:accent2>
      <a:accent3>
        <a:srgbClr val="9BBB59"/>
      </a:accent3>
      <a:accent4>
        <a:srgbClr val="C6DE27"/>
      </a:accent4>
      <a:accent5>
        <a:srgbClr val="17AF38"/>
      </a:accent5>
      <a:accent6>
        <a:srgbClr val="9B9CA1"/>
      </a:accent6>
      <a:hlink>
        <a:srgbClr val="0B592A"/>
      </a:hlink>
      <a:folHlink>
        <a:srgbClr val="17AF3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6_Firm Format - Russian">
  <a:themeElements>
    <a:clrScheme name="Firm Format - Russian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DFE7"/>
      </a:accent1>
      <a:accent2>
        <a:srgbClr val="8CC742"/>
      </a:accent2>
      <a:accent3>
        <a:srgbClr val="FFFFFF"/>
      </a:accent3>
      <a:accent4>
        <a:srgbClr val="000000"/>
      </a:accent4>
      <a:accent5>
        <a:srgbClr val="ECECF1"/>
      </a:accent5>
      <a:accent6>
        <a:srgbClr val="7EB43B"/>
      </a:accent6>
      <a:hlink>
        <a:srgbClr val="FFAE18"/>
      </a:hlink>
      <a:folHlink>
        <a:srgbClr val="049136"/>
      </a:folHlink>
    </a:clrScheme>
    <a:fontScheme name="Firm Format - Russ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49136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EDFE7"/>
        </a:accent1>
        <a:accent2>
          <a:srgbClr val="8CC742"/>
        </a:accent2>
        <a:accent3>
          <a:srgbClr val="FFFFFF"/>
        </a:accent3>
        <a:accent4>
          <a:srgbClr val="000000"/>
        </a:accent4>
        <a:accent5>
          <a:srgbClr val="ECECF1"/>
        </a:accent5>
        <a:accent6>
          <a:srgbClr val="7EB43B"/>
        </a:accent6>
        <a:hlink>
          <a:srgbClr val="FFAE18"/>
        </a:hlink>
        <a:folHlink>
          <a:srgbClr val="04913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Firm Format - Russian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34547</TotalTime>
  <Words>1045</Words>
  <Application>Microsoft Office PowerPoint</Application>
  <PresentationFormat>Экран (4:3)</PresentationFormat>
  <Paragraphs>110</Paragraphs>
  <Slides>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Sber_2014</vt:lpstr>
      <vt:lpstr>36_Firm Format - Russian</vt:lpstr>
      <vt:lpstr>Firm Format - Russian</vt:lpstr>
      <vt:lpstr>1_Firm Format - Russian</vt:lpstr>
      <vt:lpstr>2_Firm Format - Russian</vt:lpstr>
      <vt:lpstr>3_Firm Format - Russian</vt:lpstr>
      <vt:lpstr>4_Firm Format - Russian</vt:lpstr>
      <vt:lpstr>5_Firm Format - Russian</vt:lpstr>
      <vt:lpstr>Тема Office</vt:lpstr>
      <vt:lpstr>think-cell Slide</vt:lpstr>
      <vt:lpstr>Acrobat Document</vt:lpstr>
      <vt:lpstr>Презентация PowerPoint</vt:lpstr>
      <vt:lpstr>Содержание</vt:lpstr>
      <vt:lpstr>Тема 1. «Открытие специального избирательного счета»</vt:lpstr>
      <vt:lpstr>Тема 1. «Открытие специального избирательного счета»</vt:lpstr>
      <vt:lpstr>Тема 2. «Прием пожертвований»</vt:lpstr>
      <vt:lpstr>Тема 3. «Памятка для жертвователей – физических лиц и индивидуальных предпринимателей»</vt:lpstr>
      <vt:lpstr>Тема 4. «Памятка для жертвователей – юридических лиц»</vt:lpstr>
      <vt:lpstr>Тема 4. «Памятка для жертвователей – юридических лиц»</vt:lpstr>
      <vt:lpstr>Тема 5. «Операции по специальному избирательному счету кандидата»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Vladislav Kostyuk</dc:creator>
  <cp:lastModifiedBy>Председатель</cp:lastModifiedBy>
  <cp:revision>896</cp:revision>
  <cp:lastPrinted>2015-12-01T14:52:37Z</cp:lastPrinted>
  <dcterms:created xsi:type="dcterms:W3CDTF">2014-05-28T05:45:01Z</dcterms:created>
  <dcterms:modified xsi:type="dcterms:W3CDTF">2016-06-24T13:13:28Z</dcterms:modified>
</cp:coreProperties>
</file>